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</p:sldIdLst>
  <p:sldSz cy="5143500" cx="9144000"/>
  <p:notesSz cx="6858000" cy="9144000"/>
  <p:embeddedFontLst>
    <p:embeddedFont>
      <p:font typeface="IBM Plex Mono Medium"/>
      <p:regular r:id="rId70"/>
      <p:bold r:id="rId71"/>
      <p:italic r:id="rId72"/>
      <p:boldItalic r:id="rId73"/>
    </p:embeddedFont>
    <p:embeddedFont>
      <p:font typeface="Public Sans Thin"/>
      <p:regular r:id="rId74"/>
      <p:bold r:id="rId75"/>
      <p:italic r:id="rId76"/>
      <p:boldItalic r:id="rId77"/>
    </p:embeddedFont>
    <p:embeddedFont>
      <p:font typeface="IBM Plex Mono Light"/>
      <p:regular r:id="rId78"/>
      <p:bold r:id="rId79"/>
      <p:italic r:id="rId80"/>
      <p:boldItalic r:id="rId81"/>
    </p:embeddedFont>
    <p:embeddedFont>
      <p:font typeface="Public Sans ExtraBold"/>
      <p:bold r:id="rId82"/>
      <p:boldItalic r:id="rId83"/>
    </p:embeddedFont>
    <p:embeddedFont>
      <p:font typeface="Public Sans Medium"/>
      <p:regular r:id="rId84"/>
      <p:bold r:id="rId85"/>
      <p:italic r:id="rId86"/>
      <p:boldItalic r:id="rId87"/>
    </p:embeddedFont>
    <p:embeddedFont>
      <p:font typeface="Public Sans"/>
      <p:regular r:id="rId88"/>
      <p:bold r:id="rId89"/>
      <p:italic r:id="rId90"/>
      <p:boldItalic r:id="rId91"/>
    </p:embeddedFont>
    <p:embeddedFont>
      <p:font typeface="IBM Plex Mono"/>
      <p:regular r:id="rId92"/>
      <p:bold r:id="rId93"/>
      <p:italic r:id="rId94"/>
      <p:boldItalic r:id="rId9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font" Target="fonts/PublicSansMedium-regular.fntdata"/><Relationship Id="rId83" Type="http://schemas.openxmlformats.org/officeDocument/2006/relationships/font" Target="fonts/PublicSansExtraBold-boldItalic.fntdata"/><Relationship Id="rId42" Type="http://schemas.openxmlformats.org/officeDocument/2006/relationships/slide" Target="slides/slide37.xml"/><Relationship Id="rId86" Type="http://schemas.openxmlformats.org/officeDocument/2006/relationships/font" Target="fonts/PublicSansMedium-italic.fntdata"/><Relationship Id="rId41" Type="http://schemas.openxmlformats.org/officeDocument/2006/relationships/slide" Target="slides/slide36.xml"/><Relationship Id="rId85" Type="http://schemas.openxmlformats.org/officeDocument/2006/relationships/font" Target="fonts/PublicSansMedium-bold.fntdata"/><Relationship Id="rId44" Type="http://schemas.openxmlformats.org/officeDocument/2006/relationships/slide" Target="slides/slide39.xml"/><Relationship Id="rId88" Type="http://schemas.openxmlformats.org/officeDocument/2006/relationships/font" Target="fonts/PublicSans-regular.fntdata"/><Relationship Id="rId43" Type="http://schemas.openxmlformats.org/officeDocument/2006/relationships/slide" Target="slides/slide38.xml"/><Relationship Id="rId87" Type="http://schemas.openxmlformats.org/officeDocument/2006/relationships/font" Target="fonts/PublicSansMedium-boldItalic.fntdata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9" Type="http://schemas.openxmlformats.org/officeDocument/2006/relationships/font" Target="fonts/PublicSans-bold.fntdata"/><Relationship Id="rId80" Type="http://schemas.openxmlformats.org/officeDocument/2006/relationships/font" Target="fonts/IBMPlexMonoLight-italic.fntdata"/><Relationship Id="rId82" Type="http://schemas.openxmlformats.org/officeDocument/2006/relationships/font" Target="fonts/PublicSansExtraBold-bold.fntdata"/><Relationship Id="rId81" Type="http://schemas.openxmlformats.org/officeDocument/2006/relationships/font" Target="fonts/IBMPlexMonoLigh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IBMPlexMonoMedium-boldItalic.fntdata"/><Relationship Id="rId72" Type="http://schemas.openxmlformats.org/officeDocument/2006/relationships/font" Target="fonts/IBMPlexMonoMedium-italic.fntdata"/><Relationship Id="rId31" Type="http://schemas.openxmlformats.org/officeDocument/2006/relationships/slide" Target="slides/slide26.xml"/><Relationship Id="rId75" Type="http://schemas.openxmlformats.org/officeDocument/2006/relationships/font" Target="fonts/PublicSansThin-bold.fntdata"/><Relationship Id="rId30" Type="http://schemas.openxmlformats.org/officeDocument/2006/relationships/slide" Target="slides/slide25.xml"/><Relationship Id="rId74" Type="http://schemas.openxmlformats.org/officeDocument/2006/relationships/font" Target="fonts/PublicSansThin-regular.fntdata"/><Relationship Id="rId33" Type="http://schemas.openxmlformats.org/officeDocument/2006/relationships/slide" Target="slides/slide28.xml"/><Relationship Id="rId77" Type="http://schemas.openxmlformats.org/officeDocument/2006/relationships/font" Target="fonts/PublicSansThin-boldItalic.fntdata"/><Relationship Id="rId32" Type="http://schemas.openxmlformats.org/officeDocument/2006/relationships/slide" Target="slides/slide27.xml"/><Relationship Id="rId76" Type="http://schemas.openxmlformats.org/officeDocument/2006/relationships/font" Target="fonts/PublicSansThin-italic.fntdata"/><Relationship Id="rId35" Type="http://schemas.openxmlformats.org/officeDocument/2006/relationships/slide" Target="slides/slide30.xml"/><Relationship Id="rId79" Type="http://schemas.openxmlformats.org/officeDocument/2006/relationships/font" Target="fonts/IBMPlexMonoLight-bold.fntdata"/><Relationship Id="rId34" Type="http://schemas.openxmlformats.org/officeDocument/2006/relationships/slide" Target="slides/slide29.xml"/><Relationship Id="rId78" Type="http://schemas.openxmlformats.org/officeDocument/2006/relationships/font" Target="fonts/IBMPlexMonoLight-regular.fntdata"/><Relationship Id="rId71" Type="http://schemas.openxmlformats.org/officeDocument/2006/relationships/font" Target="fonts/IBMPlexMonoMedium-bold.fntdata"/><Relationship Id="rId70" Type="http://schemas.openxmlformats.org/officeDocument/2006/relationships/font" Target="fonts/IBMPlexMonoMedium-regular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95" Type="http://schemas.openxmlformats.org/officeDocument/2006/relationships/font" Target="fonts/IBMPlexMono-boldItalic.fntdata"/><Relationship Id="rId50" Type="http://schemas.openxmlformats.org/officeDocument/2006/relationships/slide" Target="slides/slide45.xml"/><Relationship Id="rId94" Type="http://schemas.openxmlformats.org/officeDocument/2006/relationships/font" Target="fonts/IBMPlexMono-italic.fntdata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91" Type="http://schemas.openxmlformats.org/officeDocument/2006/relationships/font" Target="fonts/PublicSans-boldItalic.fntdata"/><Relationship Id="rId90" Type="http://schemas.openxmlformats.org/officeDocument/2006/relationships/font" Target="fonts/PublicSans-italic.fntdata"/><Relationship Id="rId93" Type="http://schemas.openxmlformats.org/officeDocument/2006/relationships/font" Target="fonts/IBMPlexMono-bold.fntdata"/><Relationship Id="rId92" Type="http://schemas.openxmlformats.org/officeDocument/2006/relationships/font" Target="fonts/IBMPlexMono-regular.fntdata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8c05f73be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28c05f73be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28c05f73b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28c05f73b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28c05f73b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28c05f73b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8c05f73b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8c05f73b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8c05f73b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28c05f73b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28c05f73be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28c05f73be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2b3ab2e8ba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2b3ab2e8ba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28c05f73b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28c05f73b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28c05f73be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28c05f73be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28c05f73be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28c05f73be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b3ab2e8b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2b3ab2e8b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2b3ab2e8ba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2b3ab2e8ba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28c05f73be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28c05f73be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28c05f73be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28c05f73be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8c05f73be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8c05f73be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28c05f73be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28c05f73be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28c05f73b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28c05f73b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28c05f73be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28c05f73be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2b3ab2e8ba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2b3ab2e8ba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2b3ab2e8ba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2b3ab2e8ba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28c05f73be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28c05f73be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b3ab2e8ba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b3ab2e8b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28c05f73be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28c05f73be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28c05f73be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28c05f73be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2b3ab2e8ba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2b3ab2e8ba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28c05f73be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28c05f73be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28c05f73be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28c05f73be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28c05f73be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28c05f73be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28c05f73be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28c05f73be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28c05f73be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28c05f73be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28c05f73be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28c05f73be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28c05f73be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28c05f73be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28c05f73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28c05f73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8c05f73be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8c05f73be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28c05f73be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28c05f73be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28c05f73be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28c05f73be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28c05f73be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28c05f73be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28c05f73be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28c05f73be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28c05f73be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28c05f73be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28c05f73be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128c05f73be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28c05f73be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28c05f73be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28c05f73be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28c05f73be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28c05f73be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28c05f73be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b3ab2e8b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b3ab2e8b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2b3ab2e8ba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2b3ab2e8ba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2b3ab2e8ba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12b3ab2e8ba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12b3ab2e8ba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12b3ab2e8ba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2b3ab2e8ba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2b3ab2e8ba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2b3ab2e8ba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2b3ab2e8ba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2b3ab2e8ba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2b3ab2e8ba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12b3ab2e8ba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12b3ab2e8ba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b3ab2e8ba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b3ab2e8ba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2b3ab2e8ba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2b3ab2e8ba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2b3ab2e8ba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12b3ab2e8ba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b3ab2e8ba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2b3ab2e8ba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2b3ab2e8ba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2b3ab2e8ba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2b3ab2e8ba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12b3ab2e8ba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12b3ab2e8ba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12b3ab2e8ba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12b3ab2e8b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12b3ab2e8b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12b3ab2e8ba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12b3ab2e8ba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b3ab2e8ba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b3ab2e8ba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b3ab2e8ba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2b3ab2e8ba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b3ab2e8ba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b3ab2e8ba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b="0" sz="400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/>
          <p:nvPr>
            <p:ph idx="2" type="pic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-Up Code Right">
  <p:cSld name="CUSTOM_1_3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0" sz="2400"/>
            </a:lvl1pPr>
            <a:lvl2pPr indent="-381000" lvl="1" marL="9144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0" sz="2400"/>
            </a:lvl2pPr>
            <a:lvl3pPr indent="-381000" lvl="2" marL="1371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0" sz="2400"/>
            </a:lvl3pPr>
            <a:lvl4pPr indent="-381000" lvl="3" marL="18288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0" sz="2400"/>
            </a:lvl4pPr>
            <a:lvl5pPr indent="-381000" lvl="4" marL="2286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0" sz="2400"/>
            </a:lvl5pPr>
            <a:lvl6pPr indent="-381000" lvl="5" marL="2743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0" sz="2400"/>
            </a:lvl6pPr>
            <a:lvl7pPr indent="-381000" lvl="6" marL="32004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0" sz="2400"/>
            </a:lvl7pPr>
            <a:lvl8pPr indent="-381000" lvl="7" marL="3657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0" sz="2400"/>
            </a:lvl8pPr>
            <a:lvl9pPr indent="-381000" lvl="8" marL="41148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0" sz="2400"/>
            </a:lvl9pPr>
          </a:lstStyle>
          <a:p/>
        </p:txBody>
      </p:sp>
      <p:sp>
        <p:nvSpPr>
          <p:cNvPr id="54" name="Google Shape;54;p11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" name="Google Shape;55;p11"/>
          <p:cNvSpPr txBox="1"/>
          <p:nvPr>
            <p:ph idx="2" type="body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-Up Image Right: Top heading">
  <p:cSld name="CUSTOM_1_2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" name="Google Shape;58;p12"/>
          <p:cNvSpPr txBox="1"/>
          <p:nvPr>
            <p:ph idx="1" type="body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0" sz="2400"/>
            </a:lvl1pPr>
            <a:lvl2pPr indent="-381000" lvl="1" marL="9144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0" sz="2400"/>
            </a:lvl2pPr>
            <a:lvl3pPr indent="-381000" lvl="2" marL="1371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0" sz="2400"/>
            </a:lvl3pPr>
            <a:lvl4pPr indent="-381000" lvl="3" marL="18288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0" sz="2400"/>
            </a:lvl4pPr>
            <a:lvl5pPr indent="-381000" lvl="4" marL="2286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0" sz="2400"/>
            </a:lvl5pPr>
            <a:lvl6pPr indent="-381000" lvl="5" marL="2743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0" sz="2400"/>
            </a:lvl6pPr>
            <a:lvl7pPr indent="-381000" lvl="6" marL="32004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0" sz="2400"/>
            </a:lvl7pPr>
            <a:lvl8pPr indent="-381000" lvl="7" marL="3657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0" sz="2400"/>
            </a:lvl8pPr>
            <a:lvl9pPr indent="-381000" lvl="8" marL="41148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0" sz="2400"/>
            </a:lvl9pPr>
          </a:lstStyle>
          <a:p/>
        </p:txBody>
      </p:sp>
      <p:sp>
        <p:nvSpPr>
          <p:cNvPr id="59" name="Google Shape;59;p12"/>
          <p:cNvSpPr/>
          <p:nvPr>
            <p:ph idx="2" type="pic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-Up Image: Heading only">
  <p:cSld name="CUSTOM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3"/>
          <p:cNvSpPr/>
          <p:nvPr>
            <p:ph idx="2" type="pic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">
  <p:cSld name="CUSTOM_5">
    <p:bg>
      <p:bgPr>
        <a:solidFill>
          <a:schemeClr val="dk2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A colorful collection of human avatars" id="76" name="Google Shape;76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6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p18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cap="flat" cmpd="sng" w="9525">
            <a:solidFill>
              <a:srgbClr val="FFBE2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" name="Google Shape;80;p18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cap="flat" cmpd="sng" w="9525">
            <a:solidFill>
              <a:srgbClr val="FFBE2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" name="Google Shape;81;p18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cap="flat" cmpd="sng" w="9525">
            <a:solidFill>
              <a:srgbClr val="FFBE2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" name="Google Shape;82;p18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cap="flat" cmpd="sng" w="9525">
            <a:solidFill>
              <a:srgbClr val="FFBE2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3" name="Google Shape;83;p18"/>
          <p:cNvSpPr txBox="1"/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b="0" sz="240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" type="subTitle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2" type="body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b="0" sz="280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indent="-317500" lvl="1" marL="9144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86" name="Google Shape;86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elcome">
  <p:cSld name="TITLE_1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b="1" sz="4000">
                <a:latin typeface="Public Sans"/>
                <a:ea typeface="Public Sans"/>
                <a:cs typeface="Public Sans"/>
                <a:sym typeface="Public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b="0" sz="400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3"/>
          <p:cNvSpPr/>
          <p:nvPr>
            <p:ph idx="2" type="pic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: 4 Items">
  <p:cSld name="CUSTOM_4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indent="-457200" lvl="1" marL="9144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indent="-457200" lvl="2" marL="13716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indent="-457200" lvl="3" marL="18288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indent="-457200" lvl="4" marL="22860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indent="-457200" lvl="5" marL="27432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indent="-457200" lvl="6" marL="32004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indent="-457200" lvl="7" marL="36576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indent="-457200" lvl="8" marL="41148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2" type="body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indent="-457200" lvl="1" marL="9144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indent="-457200" lvl="2" marL="13716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indent="-457200" lvl="3" marL="18288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indent="-457200" lvl="4" marL="22860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indent="-457200" lvl="5" marL="27432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indent="-457200" lvl="6" marL="32004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indent="-457200" lvl="7" marL="36576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indent="-457200" lvl="8" marL="41148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3" type="body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indent="-457200" lvl="1" marL="9144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indent="-457200" lvl="2" marL="13716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indent="-457200" lvl="3" marL="18288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indent="-457200" lvl="4" marL="22860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indent="-457200" lvl="5" marL="27432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indent="-457200" lvl="6" marL="32004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indent="-457200" lvl="7" marL="36576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indent="-457200" lvl="8" marL="41148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4" type="body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indent="-457200" lvl="1" marL="9144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indent="-457200" lvl="2" marL="13716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indent="-457200" lvl="3" marL="18288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indent="-457200" lvl="4" marL="22860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indent="-457200" lvl="5" marL="27432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indent="-457200" lvl="6" marL="32004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indent="-457200" lvl="7" marL="36576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indent="-457200" lvl="8" marL="41148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b="0" sz="36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/>
        </p:txBody>
      </p:sp>
      <p:sp>
        <p:nvSpPr>
          <p:cNvPr id="25" name="Google Shape;25;p4"/>
          <p:cNvSpPr/>
          <p:nvPr>
            <p:ph idx="5" type="pic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3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">
  <p:cSld name="CUSTOM_3_2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b="0" sz="1200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uest">
  <p:cSld name="CUSTOM_3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simple outline of a geodesic dome" id="36" name="Google Shape;3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Section">
  <p:cSld name="CUSTOM_3_1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A simple outline of a geodesic dome" id="40" name="Google Shape;4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te Launch">
  <p:cSld name="CUSTOM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" type="subTitle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b="0" sz="200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9"/>
          <p:cNvSpPr/>
          <p:nvPr>
            <p:ph idx="2" type="pic"/>
          </p:nvPr>
        </p:nvSpPr>
        <p:spPr>
          <a:xfrm>
            <a:off x="557275" y="895300"/>
            <a:ext cx="8029500" cy="4560600"/>
          </a:xfrm>
          <a:prstGeom prst="roundRect">
            <a:avLst>
              <a:gd fmla="val 2153" name="adj"/>
            </a:avLst>
          </a:prstGeom>
          <a:noFill/>
          <a:ln>
            <a:noFill/>
          </a:ln>
        </p:spPr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-Up Image Right">
  <p:cSld name="CUSTOM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0" sz="2400"/>
            </a:lvl1pPr>
            <a:lvl2pPr indent="-381000" lvl="1" marL="9144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0" sz="2400"/>
            </a:lvl2pPr>
            <a:lvl3pPr indent="-381000" lvl="2" marL="13716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0" sz="2400"/>
            </a:lvl3pPr>
            <a:lvl4pPr indent="-381000" lvl="3" marL="18288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0" sz="2400"/>
            </a:lvl4pPr>
            <a:lvl5pPr indent="-381000" lvl="4" marL="2286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0" sz="2400"/>
            </a:lvl5pPr>
            <a:lvl6pPr indent="-381000" lvl="5" marL="27432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0" sz="2400"/>
            </a:lvl6pPr>
            <a:lvl7pPr indent="-381000" lvl="6" marL="32004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0" sz="2400"/>
            </a:lvl7pPr>
            <a:lvl8pPr indent="-381000" lvl="7" marL="36576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0" sz="2400"/>
            </a:lvl8pPr>
            <a:lvl9pPr indent="-381000" lvl="8" marL="41148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0" sz="2400"/>
            </a:lvl9pPr>
          </a:lstStyle>
          <a:p/>
        </p:txBody>
      </p:sp>
      <p:sp>
        <p:nvSpPr>
          <p:cNvPr id="50" name="Google Shape;50;p10"/>
          <p:cNvSpPr/>
          <p:nvPr>
            <p:ph idx="2" type="pic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b="1" sz="1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7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5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8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2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6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41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50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47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49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4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Monthly Call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311575" y="38992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 2022</a:t>
            </a:r>
            <a:endParaRPr/>
          </a:p>
        </p:txBody>
      </p:sp>
      <p:pic>
        <p:nvPicPr>
          <p:cNvPr descr="USWDS logo: Five triangles forming a pentagon" id="96" name="Google Shape;96;p1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465" r="455" t="0"/>
          <a:stretch/>
        </p:blipFill>
        <p:spPr>
          <a:xfrm>
            <a:off x="3227925" y="619632"/>
            <a:ext cx="2648400" cy="2533200"/>
          </a:xfrm>
          <a:prstGeom prst="rect">
            <a:avLst/>
          </a:prstGeom>
        </p:spPr>
      </p:pic>
      <p:pic>
        <p:nvPicPr>
          <p:cNvPr descr="The USWDS logo with pink spring colors" id="97" name="Google Shape;97;p19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465" r="455" t="0"/>
          <a:stretch/>
        </p:blipFill>
        <p:spPr>
          <a:xfrm>
            <a:off x="3227925" y="619632"/>
            <a:ext cx="2648400" cy="2533200"/>
          </a:xfrm>
          <a:prstGeom prst="rect">
            <a:avLst/>
          </a:prstGeom>
        </p:spPr>
      </p:pic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Packages and performance</a:t>
            </a:r>
            <a:endParaRPr b="0">
              <a:solidFill>
                <a:schemeClr val="dk2"/>
              </a:solidFill>
            </a:endParaRPr>
          </a:p>
        </p:txBody>
      </p:sp>
      <p:sp>
        <p:nvSpPr>
          <p:cNvPr id="162" name="Google Shape;16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USWDS 1.0</a:t>
            </a:r>
            <a:endParaRPr/>
          </a:p>
        </p:txBody>
      </p:sp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20 Components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hexagonal USWDS 1.0 package: 95 KB" id="169" name="Google Shape;169;p2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170" name="Google Shape;170;p29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USWDS 2.0</a:t>
            </a:r>
            <a:endParaRPr/>
          </a:p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20 Components</a:t>
            </a:r>
            <a:endParaRPr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+"/>
            </a:pPr>
            <a:r>
              <a:rPr lang="en">
                <a:solidFill>
                  <a:schemeClr val="accent1"/>
                </a:solidFill>
              </a:rPr>
              <a:t>Utilities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descr="A hexagonal USWDS 2.0 package: 271 KB" id="177" name="Google Shape;177;p3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178" name="Google Shape;178;p30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USWDS 2.13.2</a:t>
            </a:r>
            <a:endParaRPr/>
          </a:p>
        </p:txBody>
      </p:sp>
      <p:sp>
        <p:nvSpPr>
          <p:cNvPr id="184" name="Google Shape;184;p31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40 Components</a:t>
            </a:r>
            <a:endParaRPr>
              <a:solidFill>
                <a:schemeClr val="accen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+"/>
            </a:pPr>
            <a:r>
              <a:rPr lang="en">
                <a:solidFill>
                  <a:schemeClr val="lt1"/>
                </a:solidFill>
              </a:rPr>
              <a:t>Utilities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hexagonal USWDS 2.13.2 package: 417 KB" id="185" name="Google Shape;185;p3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186" name="Google Shape;186;p31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USWDS 3.0</a:t>
            </a:r>
            <a:endParaRPr/>
          </a:p>
        </p:txBody>
      </p:sp>
      <p:sp>
        <p:nvSpPr>
          <p:cNvPr id="192" name="Google Shape;192;p32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</a:t>
            </a:r>
            <a:r>
              <a:rPr lang="en"/>
              <a:t> plan to keep growing.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19 colorful hexagonal packages inside a larger hexagon package, connected by white lines" id="193" name="Google Shape;193;p3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194" name="Google Shape;194;p32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USWDS can </a:t>
            </a:r>
            <a:br>
              <a:rPr lang="en"/>
            </a:br>
            <a:r>
              <a:rPr lang="en"/>
              <a:t>keep growing </a:t>
            </a:r>
            <a:br>
              <a:rPr lang="en"/>
            </a:br>
            <a:r>
              <a:rPr lang="en"/>
              <a:t>without bloating </a:t>
            </a:r>
            <a:br>
              <a:rPr lang="en"/>
            </a:br>
            <a:r>
              <a:rPr lang="en"/>
              <a:t>your project CSS</a:t>
            </a:r>
            <a:endParaRPr/>
          </a:p>
        </p:txBody>
      </p:sp>
      <p:sp>
        <p:nvSpPr>
          <p:cNvPr id="200" name="Google Shape;200;p33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3.0 </a:t>
            </a:r>
            <a:r>
              <a:rPr lang="en"/>
              <a:t>unbundles</a:t>
            </a:r>
            <a:r>
              <a:rPr lang="en">
                <a:solidFill>
                  <a:schemeClr val="lt1"/>
                </a:solidFill>
              </a:rPr>
              <a:t> the design system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into individual modular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packages.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19 colorful hexagonal packages inside a larger hexagon package, with no more white line connectors" id="201" name="Google Shape;201;p3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202" name="Google Shape;202;p33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package?</a:t>
            </a:r>
            <a:endParaRPr/>
          </a:p>
        </p:txBody>
      </p:sp>
      <p:sp>
        <p:nvSpPr>
          <p:cNvPr id="208" name="Google Shape;208;p34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USWDS, a package </a:t>
            </a:r>
            <a:br>
              <a:rPr lang="en"/>
            </a:br>
            <a:r>
              <a:rPr lang="en"/>
              <a:t>is an independently installable feature, component, or collection.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single small outline of a white hexagon package" id="209" name="Google Shape;209;p3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210" name="Google Shape;210;p34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/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usa-banner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descr="A single small green hexagon package" id="216" name="Google Shape;216;p3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217" name="Google Shape;217;p35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usa-footer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descr="A single small pink hexagon package" id="223" name="Google Shape;223;p3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224" name="Google Shape;224;p36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7"/>
          <p:cNvSpPr txBox="1"/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78D8"/>
                </a:solidFill>
              </a:rPr>
              <a:t>uswds-utilities</a:t>
            </a:r>
            <a:endParaRPr>
              <a:solidFill>
                <a:srgbClr val="3C78D8"/>
              </a:solidFill>
            </a:endParaRPr>
          </a:p>
        </p:txBody>
      </p:sp>
      <p:pic>
        <p:nvPicPr>
          <p:cNvPr descr="A single small blue hexagon package" id="230" name="Google Shape;230;p3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231" name="Google Shape;231;p37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Hi!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104" name="Google Shape;104;p20"/>
          <p:cNvSpPr txBox="1"/>
          <p:nvPr>
            <p:ph idx="1" type="subTitle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being here!</a:t>
            </a:r>
            <a:endParaRPr/>
          </a:p>
        </p:txBody>
      </p:sp>
      <p:pic>
        <p:nvPicPr>
          <p:cNvPr descr="Avatar of Dan Williams" id="105" name="Google Shape;105;p2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8200" y="3464650"/>
            <a:ext cx="1347600" cy="1678800"/>
          </a:xfrm>
          <a:prstGeom prst="rect">
            <a:avLst/>
          </a:prstGeom>
        </p:spPr>
      </p:pic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8"/>
          <p:cNvSpPr txBox="1"/>
          <p:nvPr>
            <p:ph type="title"/>
          </p:nvPr>
        </p:nvSpPr>
        <p:spPr>
          <a:xfrm>
            <a:off x="295250" y="280725"/>
            <a:ext cx="3592200" cy="87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 prefixes</a:t>
            </a:r>
            <a:endParaRPr/>
          </a:p>
        </p:txBody>
      </p:sp>
      <p:sp>
        <p:nvSpPr>
          <p:cNvPr id="237" name="Google Shape;237;p38"/>
          <p:cNvSpPr txBox="1"/>
          <p:nvPr>
            <p:ph idx="1" type="body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usa-</a:t>
            </a:r>
            <a:r>
              <a:rPr lang="en"/>
              <a:t>prefixed classes are components.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uswds-</a:t>
            </a:r>
            <a:r>
              <a:rPr lang="en"/>
              <a:t>prefixed packages are </a:t>
            </a:r>
            <a:r>
              <a:rPr lang="en"/>
              <a:t>everything</a:t>
            </a:r>
            <a:r>
              <a:rPr lang="en"/>
              <a:t> else: </a:t>
            </a:r>
            <a:br>
              <a:rPr lang="en"/>
            </a:br>
            <a:r>
              <a:rPr lang="en"/>
              <a:t>bundles of multiple components or other non-component styles.</a:t>
            </a:r>
            <a:endParaRPr/>
          </a:p>
        </p:txBody>
      </p:sp>
      <p:pic>
        <p:nvPicPr>
          <p:cNvPr descr="A single small outline of a white hexagon package" id="238" name="Google Shape;238;p3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just the </a:t>
            </a:r>
            <a:br>
              <a:rPr lang="en"/>
            </a:br>
            <a:r>
              <a:rPr lang="en"/>
              <a:t>design system components your project needs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don’t use the whole design system, </a:t>
            </a:r>
            <a:br>
              <a:rPr lang="en"/>
            </a:br>
            <a:r>
              <a:rPr lang="en"/>
              <a:t>you shouldn’t include the whole design system in your CSS.</a:t>
            </a:r>
            <a:endParaRPr/>
          </a:p>
        </p:txBody>
      </p:sp>
      <p:pic>
        <p:nvPicPr>
          <p:cNvPr descr="A single small outline of a white hexagon package" id="245" name="Google Shape;245;p3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246" name="Google Shape;246;p39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0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 footprint</a:t>
            </a:r>
            <a:endParaRPr/>
          </a:p>
        </p:txBody>
      </p:sp>
      <p:sp>
        <p:nvSpPr>
          <p:cNvPr id="252" name="Google Shape;252;p40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the banner and </a:t>
            </a:r>
            <a:br>
              <a:rPr lang="en"/>
            </a:br>
            <a:r>
              <a:rPr lang="en"/>
              <a:t>the footer</a:t>
            </a:r>
            <a:endParaRPr/>
          </a:p>
        </p:txBody>
      </p:sp>
      <p:pic>
        <p:nvPicPr>
          <p:cNvPr descr="A white outlined hexagon package is connected to a green and pink hexagon package" id="253" name="Google Shape;253;p4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254" name="Google Shape;254;p40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Medium footprint</a:t>
            </a:r>
            <a:endParaRPr/>
          </a:p>
        </p:txBody>
      </p:sp>
      <p:sp>
        <p:nvSpPr>
          <p:cNvPr id="260" name="Google Shape;260;p41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a few components</a:t>
            </a:r>
            <a:endParaRPr/>
          </a:p>
        </p:txBody>
      </p:sp>
      <p:pic>
        <p:nvPicPr>
          <p:cNvPr descr="Six hexagon packages are connected with the white outline hexagon in the center" id="261" name="Google Shape;261;p4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262" name="Google Shape;262;p41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Large footprint</a:t>
            </a:r>
            <a:endParaRPr/>
          </a:p>
        </p:txBody>
      </p:sp>
      <p:sp>
        <p:nvSpPr>
          <p:cNvPr id="268" name="Google Shape;268;p42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 big projects </a:t>
            </a:r>
            <a:br>
              <a:rPr lang="en"/>
            </a:br>
            <a:r>
              <a:rPr lang="en"/>
              <a:t>probably won’t </a:t>
            </a:r>
            <a:br>
              <a:rPr lang="en"/>
            </a:br>
            <a:r>
              <a:rPr lang="en"/>
              <a:t>use every component.</a:t>
            </a:r>
            <a:endParaRPr/>
          </a:p>
        </p:txBody>
      </p:sp>
      <p:pic>
        <p:nvPicPr>
          <p:cNvPr descr="13 hexagon packages are connected with the white outline hexagon in the center" id="269" name="Google Shape;269;p4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270" name="Google Shape;270;p42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3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only</a:t>
            </a:r>
            <a:endParaRPr/>
          </a:p>
        </p:txBody>
      </p:sp>
      <p:sp>
        <p:nvSpPr>
          <p:cNvPr id="276" name="Google Shape;276;p43"/>
          <p:cNvSpPr txBox="1"/>
          <p:nvPr>
            <p:ph idx="1" type="body"/>
          </p:nvPr>
        </p:nvSpPr>
        <p:spPr>
          <a:xfrm>
            <a:off x="295251" y="2551950"/>
            <a:ext cx="39066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key package. </a:t>
            </a:r>
            <a:br>
              <a:rPr lang="en"/>
            </a:br>
            <a:r>
              <a:rPr lang="en"/>
              <a:t>Use the design language without adding CSS.</a:t>
            </a:r>
            <a:endParaRPr/>
          </a:p>
        </p:txBody>
      </p:sp>
      <p:pic>
        <p:nvPicPr>
          <p:cNvPr descr="A single small outline of a white hexagon package" id="277" name="Google Shape;277;p4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278" name="Google Shape;278;p43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4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IBM Plex Mono"/>
                <a:ea typeface="IBM Plex Mono"/>
                <a:cs typeface="IBM Plex Mono"/>
                <a:sym typeface="IBM Plex Mono"/>
              </a:rPr>
              <a:t>uswds-core</a:t>
            </a:r>
            <a:r>
              <a:rPr lang="en"/>
              <a:t> </a:t>
            </a:r>
            <a:br>
              <a:rPr lang="en"/>
            </a:br>
            <a:r>
              <a:rPr lang="en"/>
              <a:t>powers every other package</a:t>
            </a:r>
            <a:endParaRPr/>
          </a:p>
        </p:txBody>
      </p:sp>
      <p:sp>
        <p:nvSpPr>
          <p:cNvPr id="284" name="Google Shape;284;p44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doesn’t emit CSS, </a:t>
            </a:r>
            <a:br>
              <a:rPr lang="en"/>
            </a:br>
            <a:r>
              <a:rPr lang="en"/>
              <a:t>but contains the complete USWDS design language.</a:t>
            </a:r>
            <a:endParaRPr/>
          </a:p>
        </p:txBody>
      </p:sp>
      <p:pic>
        <p:nvPicPr>
          <p:cNvPr descr="A large white hexagon encloses the words, TOKENS, FUNCTIONS, MIXINS, SETTINGS, and TABLES" id="285" name="Google Shape;285;p4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286" name="Google Shape;286;p44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IBM Plex Mono"/>
                <a:ea typeface="IBM Plex Mono"/>
                <a:cs typeface="IBM Plex Mono"/>
                <a:sym typeface="IBM Plex Mono"/>
              </a:rPr>
              <a:t>uswds-core</a:t>
            </a:r>
            <a:r>
              <a:rPr lang="en"/>
              <a:t> </a:t>
            </a:r>
            <a:br>
              <a:rPr lang="en"/>
            </a:br>
            <a:r>
              <a:rPr lang="en"/>
              <a:t>powers </a:t>
            </a:r>
            <a:br>
              <a:rPr lang="en"/>
            </a:br>
            <a:r>
              <a:rPr lang="en"/>
              <a:t>project settings</a:t>
            </a:r>
            <a:endParaRPr/>
          </a:p>
        </p:txBody>
      </p:sp>
      <p:sp>
        <p:nvSpPr>
          <p:cNvPr id="292" name="Google Shape;292;p45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45"/>
          <p:cNvSpPr txBox="1"/>
          <p:nvPr>
            <p:ph idx="2" type="body"/>
          </p:nvPr>
        </p:nvSpPr>
        <p:spPr>
          <a:xfrm>
            <a:off x="4241775" y="391750"/>
            <a:ext cx="4772100" cy="43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IBM Plex Mono"/>
                <a:ea typeface="IBM Plex Mono"/>
                <a:cs typeface="IBM Plex Mono"/>
                <a:sym typeface="IBM Plex Mono"/>
              </a:rPr>
              <a:t>@use "uswds-core" with (</a:t>
            </a:r>
            <a:endParaRPr b="1" sz="19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$theme-show-notifications: false,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$theme-font-type-sans: "public-sans",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$theme-utility-breakpoints: (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  "tablet": true,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  "desktop": true,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)</a:t>
            </a:r>
            <a:br>
              <a:rPr lang="en" sz="1500"/>
            </a:b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)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6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IBM Plex Mono"/>
                <a:ea typeface="IBM Plex Mono"/>
                <a:cs typeface="IBM Plex Mono"/>
                <a:sym typeface="IBM Plex Mono"/>
              </a:rPr>
              <a:t>uswds-core</a:t>
            </a:r>
            <a:r>
              <a:rPr lang="en"/>
              <a:t> </a:t>
            </a:r>
            <a:br>
              <a:rPr lang="en"/>
            </a:br>
            <a:r>
              <a:rPr lang="en"/>
              <a:t>powers </a:t>
            </a:r>
            <a:br>
              <a:rPr lang="en"/>
            </a:br>
            <a:r>
              <a:rPr lang="en"/>
              <a:t>project Sass</a:t>
            </a:r>
            <a:endParaRPr/>
          </a:p>
        </p:txBody>
      </p:sp>
      <p:sp>
        <p:nvSpPr>
          <p:cNvPr id="299" name="Google Shape;299;p46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46"/>
          <p:cNvSpPr txBox="1"/>
          <p:nvPr>
            <p:ph idx="2" type="body"/>
          </p:nvPr>
        </p:nvSpPr>
        <p:spPr>
          <a:xfrm>
            <a:off x="4241775" y="391750"/>
            <a:ext cx="4772100" cy="43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IBM Plex Mono"/>
                <a:ea typeface="IBM Plex Mono"/>
                <a:cs typeface="IBM Plex Mono"/>
                <a:sym typeface="IBM Plex Mono"/>
              </a:rPr>
              <a:t>@use "uswds-core" as *;</a:t>
            </a:r>
            <a:endParaRPr b="1" sz="19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.my-component {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@include u-margin-top(2);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@include u-bg("primary-vivid");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@include at-media("tablet") {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  margin-top: units(2);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}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}</a:t>
            </a:r>
            <a:endParaRPr sz="15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Component-centered package structure</a:t>
            </a:r>
            <a:endParaRPr/>
          </a:p>
        </p:txBody>
      </p:sp>
      <p:sp>
        <p:nvSpPr>
          <p:cNvPr id="306" name="Google Shape;306;p47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individual package includes everything </a:t>
            </a:r>
            <a:br>
              <a:rPr lang="en"/>
            </a:br>
            <a:r>
              <a:rPr lang="en"/>
              <a:t>a component needs </a:t>
            </a:r>
            <a:br>
              <a:rPr lang="en"/>
            </a:br>
            <a:r>
              <a:rPr lang="en"/>
              <a:t>to work. </a:t>
            </a:r>
            <a:endParaRPr/>
          </a:p>
        </p:txBody>
      </p:sp>
      <p:pic>
        <p:nvPicPr>
          <p:cNvPr id="307" name="Google Shape;307;p4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308" name="Google Shape;308;p47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launches</a:t>
            </a:r>
            <a:endParaRPr/>
          </a:p>
        </p:txBody>
      </p:sp>
      <p:sp>
        <p:nvSpPr>
          <p:cNvPr id="113" name="Google Shape;113;p21"/>
          <p:cNvSpPr txBox="1"/>
          <p:nvPr>
            <p:ph idx="2" type="body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</p:txBody>
      </p:sp>
      <p:sp>
        <p:nvSpPr>
          <p:cNvPr id="114" name="Google Shape;114;p21"/>
          <p:cNvSpPr txBox="1"/>
          <p:nvPr>
            <p:ph idx="3" type="body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Packages</a:t>
            </a:r>
            <a:r>
              <a:rPr lang="en"/>
              <a:t> and performance</a:t>
            </a:r>
            <a:endParaRPr/>
          </a:p>
        </p:txBody>
      </p:sp>
      <p:sp>
        <p:nvSpPr>
          <p:cNvPr id="115" name="Google Shape;115;p21"/>
          <p:cNvSpPr txBox="1"/>
          <p:nvPr>
            <p:ph idx="4" type="body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pic>
        <p:nvPicPr>
          <p:cNvPr descr="Avatar of Dan Williams" id="116" name="Google Shape;116;p21"/>
          <p:cNvPicPr preferRelativeResize="0"/>
          <p:nvPr>
            <p:ph idx="5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35100" y="4303925"/>
            <a:ext cx="673800" cy="839400"/>
          </a:xfrm>
          <a:prstGeom prst="rect">
            <a:avLst/>
          </a:prstGeom>
        </p:spPr>
      </p:pic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8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 component </a:t>
            </a:r>
            <a:br>
              <a:rPr lang="en"/>
            </a:br>
            <a:r>
              <a:rPr lang="en"/>
              <a:t>is a package</a:t>
            </a:r>
            <a:endParaRPr/>
          </a:p>
        </p:txBody>
      </p:sp>
      <p:sp>
        <p:nvSpPr>
          <p:cNvPr id="314" name="Google Shape;314;p48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 have different needs, </a:t>
            </a:r>
            <a:br>
              <a:rPr lang="en"/>
            </a:br>
            <a:r>
              <a:rPr lang="en"/>
              <a:t>but each component </a:t>
            </a:r>
            <a:br>
              <a:rPr lang="en"/>
            </a:br>
            <a:r>
              <a:rPr lang="en"/>
              <a:t>is an individual package.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19 colorful hexagons — all the same size — arranged in a larger hexagon" id="315" name="Google Shape;315;p4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316" name="Google Shape;316;p48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9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 needs, different sizes</a:t>
            </a:r>
            <a:endParaRPr/>
          </a:p>
        </p:txBody>
      </p:sp>
      <p:sp>
        <p:nvSpPr>
          <p:cNvPr id="322" name="Google Shape;322;p49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packages </a:t>
            </a:r>
            <a:br>
              <a:rPr lang="en"/>
            </a:br>
            <a:r>
              <a:rPr lang="en"/>
              <a:t>output a lot of CSS, some packages </a:t>
            </a:r>
            <a:br>
              <a:rPr lang="en"/>
            </a:br>
            <a:r>
              <a:rPr lang="en"/>
              <a:t>output only a little.</a:t>
            </a:r>
            <a:endParaRPr/>
          </a:p>
        </p:txBody>
      </p:sp>
      <p:pic>
        <p:nvPicPr>
          <p:cNvPr descr="The 19 colorful hexagons are now all different sizes, some large, some small" id="323" name="Google Shape;323;p4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324" name="Google Shape;324;p49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Everything: 417 KB</a:t>
            </a:r>
            <a:endParaRPr/>
          </a:p>
        </p:txBody>
      </p:sp>
      <p:sp>
        <p:nvSpPr>
          <p:cNvPr id="330" name="Google Shape;330;p50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 single bundle, </a:t>
            </a:r>
            <a:br>
              <a:rPr lang="en"/>
            </a:br>
            <a:r>
              <a:rPr lang="en"/>
              <a:t>the USWDS package </a:t>
            </a:r>
            <a:br>
              <a:rPr lang="en"/>
            </a:br>
            <a:r>
              <a:rPr lang="en"/>
              <a:t>is quite large</a:t>
            </a:r>
            <a:endParaRPr/>
          </a:p>
        </p:txBody>
      </p:sp>
      <p:pic>
        <p:nvPicPr>
          <p:cNvPr descr="The 19 colorful hexagons are now all different sizes, some large, some small" id="331" name="Google Shape;331;p5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332" name="Google Shape;332;p50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1"/>
          <p:cNvSpPr txBox="1"/>
          <p:nvPr>
            <p:ph type="title"/>
          </p:nvPr>
        </p:nvSpPr>
        <p:spPr>
          <a:xfrm>
            <a:off x="295250" y="496850"/>
            <a:ext cx="3960900" cy="65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banner and footer</a:t>
            </a:r>
            <a:endParaRPr/>
          </a:p>
        </p:txBody>
      </p:sp>
      <p:sp>
        <p:nvSpPr>
          <p:cNvPr id="338" name="Google Shape;338;p51"/>
          <p:cNvSpPr txBox="1"/>
          <p:nvPr>
            <p:ph idx="1" type="body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only a couple important </a:t>
            </a:r>
            <a:r>
              <a:rPr lang="en"/>
              <a:t>components</a:t>
            </a:r>
            <a:r>
              <a:rPr lang="en"/>
              <a:t> can save you over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80% versus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bundled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version.</a:t>
            </a:r>
            <a:endParaRPr/>
          </a:p>
        </p:txBody>
      </p:sp>
      <p:pic>
        <p:nvPicPr>
          <p:cNvPr descr="A green hexagon, an outlined hexagon, and a pink hexagon are connected. The words usa-banner: 32 KB, usa-footer: 43 KB, 75 KB, 11 KB Gzipped" id="339" name="Google Shape;339;p5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97425" y="200"/>
            <a:ext cx="6246574" cy="5143500"/>
          </a:xfrm>
          <a:prstGeom prst="rect">
            <a:avLst/>
          </a:prstGeom>
        </p:spPr>
      </p:pic>
      <p:sp>
        <p:nvSpPr>
          <p:cNvPr id="340" name="Google Shape;340;p51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2"/>
          <p:cNvSpPr txBox="1"/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 dependencies</a:t>
            </a:r>
            <a:endParaRPr/>
          </a:p>
        </p:txBody>
      </p:sp>
      <p:sp>
        <p:nvSpPr>
          <p:cNvPr id="346" name="Google Shape;346;p52"/>
          <p:cNvSpPr txBox="1"/>
          <p:nvPr>
            <p:ph idx="1" type="body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solidFill>
                  <a:schemeClr val="accent1"/>
                </a:solidFill>
                <a:latin typeface="IBM Plex Mono"/>
                <a:ea typeface="IBM Plex Mono"/>
                <a:cs typeface="IBM Plex Mono"/>
                <a:sym typeface="IBM Plex Mono"/>
              </a:rPr>
              <a:t>usa-banner</a:t>
            </a:r>
            <a:r>
              <a:rPr lang="en"/>
              <a:t> package pulls in a </a:t>
            </a:r>
            <a:br>
              <a:rPr lang="en"/>
            </a:br>
            <a:r>
              <a:rPr lang="en"/>
              <a:t>few other packages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needs to </a:t>
            </a:r>
            <a:br>
              <a:rPr lang="en"/>
            </a:br>
            <a:r>
              <a:rPr lang="en"/>
              <a:t>properly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</a:t>
            </a:r>
            <a:br>
              <a:rPr lang="en"/>
            </a:br>
            <a:r>
              <a:rPr lang="en"/>
              <a:t>called its</a:t>
            </a:r>
            <a:br>
              <a:rPr lang="en"/>
            </a:br>
            <a:r>
              <a:rPr lang="en"/>
              <a:t>package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dependencies.</a:t>
            </a:r>
            <a:endParaRPr/>
          </a:p>
        </p:txBody>
      </p:sp>
      <p:pic>
        <p:nvPicPr>
          <p:cNvPr descr="A green hexagon package is connected to three other packages by green dotted lines. The words usa-layout-grid: 18 KB, usa-banner-only: 7.9 KB, uswds-fonts: 6 KB, usa-media-block: 0.1 KB, usa-banner: 32 KB total" id="347" name="Google Shape;347;p5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5700" y="200"/>
            <a:ext cx="6828299" cy="5143500"/>
          </a:xfrm>
          <a:prstGeom prst="rect">
            <a:avLst/>
          </a:prstGeom>
        </p:spPr>
      </p:pic>
      <p:sp>
        <p:nvSpPr>
          <p:cNvPr id="348" name="Google Shape;348;p52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3"/>
          <p:cNvSpPr txBox="1"/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Footer dependencies</a:t>
            </a:r>
            <a:endParaRPr/>
          </a:p>
        </p:txBody>
      </p:sp>
      <p:sp>
        <p:nvSpPr>
          <p:cNvPr id="354" name="Google Shape;354;p53"/>
          <p:cNvSpPr txBox="1"/>
          <p:nvPr>
            <p:ph idx="1" type="body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solidFill>
                  <a:schemeClr val="accent1"/>
                </a:solidFill>
                <a:latin typeface="IBM Plex Mono"/>
                <a:ea typeface="IBM Plex Mono"/>
                <a:cs typeface="IBM Plex Mono"/>
                <a:sym typeface="IBM Plex Mono"/>
              </a:rPr>
              <a:t>usa-footer</a:t>
            </a:r>
            <a:r>
              <a:rPr lang="en"/>
              <a:t> package also has dependencies.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 package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dependent 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least one other.</a:t>
            </a:r>
            <a:endParaRPr/>
          </a:p>
        </p:txBody>
      </p:sp>
      <p:pic>
        <p:nvPicPr>
          <p:cNvPr descr="A large pink hexagon package is connected to six smaller hexagon packages with pink dotted lines" id="355" name="Google Shape;355;p5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6164" r="0" t="0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356" name="Google Shape;356;p53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4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Shared dependencies are only included once</a:t>
            </a:r>
            <a:endParaRPr/>
          </a:p>
        </p:txBody>
      </p:sp>
      <p:sp>
        <p:nvSpPr>
          <p:cNvPr id="362" name="Google Shape;362;p54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key benefit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the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Sass Module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yntax in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USWDS 3.0.</a:t>
            </a:r>
            <a:endParaRPr/>
          </a:p>
        </p:txBody>
      </p:sp>
      <p:pic>
        <p:nvPicPr>
          <p:cNvPr descr="A green hexagon package (usa-banner) and a large pink hexagon package (usa-footer) are both connected to two smaller hexagon packages (usa-layout-grid and uswds-fonts)" id="363" name="Google Shape;363;p5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5838" r="0" t="0"/>
          <a:stretch/>
        </p:blipFill>
        <p:spPr>
          <a:xfrm>
            <a:off x="2433775" y="200"/>
            <a:ext cx="6710224" cy="5143500"/>
          </a:xfrm>
          <a:prstGeom prst="rect">
            <a:avLst/>
          </a:prstGeom>
        </p:spPr>
      </p:pic>
      <p:sp>
        <p:nvSpPr>
          <p:cNvPr id="364" name="Google Shape;364;p54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5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packages are affected by settings</a:t>
            </a:r>
            <a:endParaRPr/>
          </a:p>
        </p:txBody>
      </p:sp>
      <p:sp>
        <p:nvSpPr>
          <p:cNvPr id="370" name="Google Shape;370;p55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few packages </a:t>
            </a:r>
            <a:br>
              <a:rPr lang="en"/>
            </a:br>
            <a:r>
              <a:rPr lang="en"/>
              <a:t>output more or less </a:t>
            </a:r>
            <a:br>
              <a:rPr lang="en"/>
            </a:br>
            <a:r>
              <a:rPr lang="en"/>
              <a:t>CSS </a:t>
            </a:r>
            <a:r>
              <a:rPr lang="en"/>
              <a:t>depending</a:t>
            </a:r>
            <a:r>
              <a:rPr lang="en"/>
              <a:t> on </a:t>
            </a:r>
            <a:br>
              <a:rPr lang="en"/>
            </a:br>
            <a:r>
              <a:rPr lang="en"/>
              <a:t>your project settings.</a:t>
            </a:r>
            <a:endParaRPr/>
          </a:p>
        </p:txBody>
      </p:sp>
      <p:pic>
        <p:nvPicPr>
          <p:cNvPr descr="Five small gold dots form a line" id="371" name="Google Shape;371;p5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372" name="Google Shape;372;p55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6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responsive breakpoints adds new CSS rules</a:t>
            </a:r>
            <a:endParaRPr/>
          </a:p>
        </p:txBody>
      </p:sp>
      <p:sp>
        <p:nvSpPr>
          <p:cNvPr id="378" name="Google Shape;378;p56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layout grid package includes responsive classes based on the responsive breakpoints set in your project.</a:t>
            </a:r>
            <a:endParaRPr/>
          </a:p>
        </p:txBody>
      </p:sp>
      <p:pic>
        <p:nvPicPr>
          <p:cNvPr descr="Below the first five gold dots is another line of five gold dots labelled MOBILE" id="379" name="Google Shape;379;p5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380" name="Google Shape;380;p56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7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more </a:t>
            </a:r>
            <a:br>
              <a:rPr lang="en"/>
            </a:br>
            <a:r>
              <a:rPr lang="en"/>
              <a:t>|breakpoints </a:t>
            </a:r>
            <a:r>
              <a:rPr lang="en"/>
              <a:t>you</a:t>
            </a:r>
            <a:r>
              <a:rPr lang="en"/>
              <a:t> add, </a:t>
            </a:r>
            <a:br>
              <a:rPr lang="en"/>
            </a:br>
            <a:r>
              <a:rPr lang="en"/>
              <a:t>the more CSS </a:t>
            </a:r>
            <a:br>
              <a:rPr lang="en"/>
            </a:br>
            <a:r>
              <a:rPr lang="en"/>
              <a:t>you get</a:t>
            </a:r>
            <a:endParaRPr/>
          </a:p>
        </p:txBody>
      </p:sp>
      <p:sp>
        <p:nvSpPr>
          <p:cNvPr id="386" name="Google Shape;386;p57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elow the first five gold dots and the line of five gold dots labelled MOBILE is a third line of five gold dots labelled MOBILE-LG" id="387" name="Google Shape;387;p5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388" name="Google Shape;388;p57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launches</a:t>
            </a:r>
            <a:endParaRPr/>
          </a:p>
        </p:txBody>
      </p:sp>
      <p:sp>
        <p:nvSpPr>
          <p:cNvPr id="123" name="Google Shape;12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8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Including many breakpoints can have a big effect</a:t>
            </a:r>
            <a:endParaRPr/>
          </a:p>
        </p:txBody>
      </p:sp>
      <p:sp>
        <p:nvSpPr>
          <p:cNvPr id="394" name="Google Shape;394;p58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Responsive breakpoints can serve as a CSS multiplier.</a:t>
            </a:r>
            <a:endParaRPr/>
          </a:p>
        </p:txBody>
      </p:sp>
      <p:pic>
        <p:nvPicPr>
          <p:cNvPr descr="Below the first five gold dots are seven rows of five gold dots, labelled MOBILE, MOBILE-LG, TABLET, TABLET-LG, DESKTOP, DESKTOP-LG, and WIDESCREEN" id="395" name="Google Shape;395;p5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396" name="Google Shape;396;p58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9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Utilities start small</a:t>
            </a:r>
            <a:endParaRPr/>
          </a:p>
        </p:txBody>
      </p:sp>
      <p:sp>
        <p:nvSpPr>
          <p:cNvPr id="402" name="Google Shape;402;p59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Utility classes are even more sensitive to settings than the </a:t>
            </a:r>
            <a:br>
              <a:rPr lang="en"/>
            </a:br>
            <a:r>
              <a:rPr lang="en"/>
              <a:t>layout grid.</a:t>
            </a:r>
            <a:endParaRPr/>
          </a:p>
        </p:txBody>
      </p:sp>
      <p:pic>
        <p:nvPicPr>
          <p:cNvPr descr="A single gold dot in the upper-left corner" id="403" name="Google Shape;403;p5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404" name="Google Shape;404;p59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0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add state-based utility classes in settings</a:t>
            </a:r>
            <a:endParaRPr/>
          </a:p>
        </p:txBody>
      </p:sp>
      <p:sp>
        <p:nvSpPr>
          <p:cNvPr id="410" name="Google Shape;410;p60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e</a:t>
            </a:r>
            <a:r>
              <a:rPr lang="en"/>
              <a:t>ach new state adds a bit more code</a:t>
            </a:r>
            <a:endParaRPr/>
          </a:p>
        </p:txBody>
      </p:sp>
      <p:pic>
        <p:nvPicPr>
          <p:cNvPr descr="A pink dot labeled HOVER appears next to the first gold dot" id="411" name="Google Shape;411;p6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412" name="Google Shape;412;p60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1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Active classes..</a:t>
            </a:r>
            <a:endParaRPr/>
          </a:p>
        </p:txBody>
      </p:sp>
      <p:sp>
        <p:nvSpPr>
          <p:cNvPr id="418" name="Google Shape;418;p61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red dot labeled ACTIVE appears next to the gold and pink dots" id="419" name="Google Shape;419;p6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420" name="Google Shape;420;p61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2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classes…</a:t>
            </a:r>
            <a:endParaRPr/>
          </a:p>
        </p:txBody>
      </p:sp>
      <p:sp>
        <p:nvSpPr>
          <p:cNvPr id="426" name="Google Shape;426;p62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purple dot labeled FOCUS appears next to the gold, pink, and red dots" id="427" name="Google Shape;427;p6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428" name="Google Shape;428;p62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3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…and visited classes.</a:t>
            </a:r>
            <a:endParaRPr/>
          </a:p>
        </p:txBody>
      </p:sp>
      <p:sp>
        <p:nvSpPr>
          <p:cNvPr id="434" name="Google Shape;434;p63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blue dot labeled VISITED appears next to the gold, pink, red, and purple dots" id="435" name="Google Shape;435;p6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436" name="Google Shape;436;p63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4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multiplied by the responsive breakpoints</a:t>
            </a:r>
            <a:endParaRPr/>
          </a:p>
        </p:txBody>
      </p:sp>
      <p:sp>
        <p:nvSpPr>
          <p:cNvPr id="442" name="Google Shape;442;p64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new utility variant is a multiplier.</a:t>
            </a:r>
            <a:endParaRPr/>
          </a:p>
        </p:txBody>
      </p:sp>
      <p:pic>
        <p:nvPicPr>
          <p:cNvPr descr="A 5x5 grid of dots, with gold, pink, red, purple, and blue dots in each column" id="443" name="Google Shape;443;p6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444" name="Google Shape;444;p64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5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more output utilities, the more output CSS</a:t>
            </a:r>
            <a:endParaRPr/>
          </a:p>
        </p:txBody>
      </p:sp>
      <p:sp>
        <p:nvSpPr>
          <p:cNvPr id="450" name="Google Shape;450;p65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 a few new variants, spread over multiple utilities can have a big effect.</a:t>
            </a:r>
            <a:endParaRPr/>
          </a:p>
        </p:txBody>
      </p:sp>
      <p:pic>
        <p:nvPicPr>
          <p:cNvPr descr="A 10x10 grid of dots, with gold, pink, red, purple, and blue dots in each column" id="451" name="Google Shape;451;p6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452" name="Google Shape;452;p65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6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can quickly multiply</a:t>
            </a:r>
            <a:endParaRPr/>
          </a:p>
        </p:txBody>
      </p:sp>
      <p:sp>
        <p:nvSpPr>
          <p:cNvPr id="458" name="Google Shape;458;p66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more utilities you're using, the bigger the effect.</a:t>
            </a:r>
            <a:endParaRPr/>
          </a:p>
        </p:txBody>
      </p:sp>
      <p:pic>
        <p:nvPicPr>
          <p:cNvPr descr="A 20x20 grid of dots, with gold, pink, red, purple, and blue dots in each column" id="459" name="Google Shape;459;p6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460" name="Google Shape;460;p66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7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you know it, utility size can get out of hand</a:t>
            </a:r>
            <a:endParaRPr/>
          </a:p>
        </p:txBody>
      </p:sp>
      <p:sp>
        <p:nvSpPr>
          <p:cNvPr id="466" name="Google Shape;466;p67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most projects, the bulk of unused code is coming from utility classes.</a:t>
            </a:r>
            <a:endParaRPr/>
          </a:p>
        </p:txBody>
      </p:sp>
      <p:pic>
        <p:nvPicPr>
          <p:cNvPr descr="A 40x40 grid of dots, with gold, pink, red, purple, and blue dots in each column" id="467" name="Google Shape;467;p6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468" name="Google Shape;468;p67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Pandemic</a:t>
            </a:r>
            <a:r>
              <a:rPr lang="en"/>
              <a:t> Oversight</a:t>
            </a:r>
            <a:endParaRPr/>
          </a:p>
        </p:txBody>
      </p:sp>
      <p:sp>
        <p:nvSpPr>
          <p:cNvPr id="129" name="Google Shape;129;p23"/>
          <p:cNvSpPr txBox="1"/>
          <p:nvPr>
            <p:ph idx="1" type="subTitle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pandemicoversight.gov</a:t>
            </a:r>
            <a:endParaRPr/>
          </a:p>
        </p:txBody>
      </p:sp>
      <p:pic>
        <p:nvPicPr>
          <p:cNvPr descr="The pandemic oversight home page shows a large image of a dollar bill and the words &quot;Overseeing more than $5 trillion in pandemic-related programs and spending is a big job.&quot;" id="130" name="Google Shape;130;p2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7130" l="0" r="1107" t="0"/>
          <a:stretch/>
        </p:blipFill>
        <p:spPr>
          <a:xfrm>
            <a:off x="557275" y="895300"/>
            <a:ext cx="8029500" cy="4560600"/>
          </a:xfrm>
          <a:prstGeom prst="roundRect">
            <a:avLst>
              <a:gd fmla="val 16667" name="adj"/>
            </a:avLst>
          </a:prstGeom>
        </p:spPr>
      </p:pic>
      <p:sp>
        <p:nvSpPr>
          <p:cNvPr id="131" name="Google Shape;13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8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Utilities package</a:t>
            </a:r>
            <a:endParaRPr/>
          </a:p>
        </p:txBody>
      </p:sp>
      <p:sp>
        <p:nvSpPr>
          <p:cNvPr id="474" name="Google Shape;474;p68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utilities package has more output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options than any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package.</a:t>
            </a:r>
            <a:endParaRPr/>
          </a:p>
        </p:txBody>
      </p:sp>
      <p:pic>
        <p:nvPicPr>
          <p:cNvPr descr="A small white hexagon package radiates outward into progressively more transparent hexagons" id="475" name="Google Shape;475;p6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4452" r="0" t="0"/>
          <a:stretch/>
        </p:blipFill>
        <p:spPr>
          <a:xfrm>
            <a:off x="3631250" y="200"/>
            <a:ext cx="5512750" cy="5143500"/>
          </a:xfrm>
          <a:prstGeom prst="rect">
            <a:avLst/>
          </a:prstGeom>
        </p:spPr>
      </p:pic>
      <p:sp>
        <p:nvSpPr>
          <p:cNvPr id="476" name="Google Shape;476;p68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9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Utilities modules</a:t>
            </a:r>
            <a:endParaRPr/>
          </a:p>
        </p:txBody>
      </p:sp>
      <p:sp>
        <p:nvSpPr>
          <p:cNvPr id="482" name="Google Shape;482;p69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utility in the  utilities </a:t>
            </a:r>
            <a:r>
              <a:rPr lang="en"/>
              <a:t>package</a:t>
            </a:r>
            <a:r>
              <a:rPr lang="en"/>
              <a:t> </a:t>
            </a:r>
            <a:br>
              <a:rPr lang="en"/>
            </a:br>
            <a:r>
              <a:rPr lang="en"/>
              <a:t>has its own module. USWDS has over 60 utility modules.</a:t>
            </a:r>
            <a:endParaRPr/>
          </a:p>
        </p:txBody>
      </p:sp>
      <p:pic>
        <p:nvPicPr>
          <p:cNvPr descr="A large yellow hexagon filled with more than 60 small colorful dots" id="483" name="Google Shape;483;p6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484" name="Google Shape;484;p69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0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Utilities modules tailored to your project</a:t>
            </a:r>
            <a:endParaRPr/>
          </a:p>
        </p:txBody>
      </p:sp>
      <p:sp>
        <p:nvSpPr>
          <p:cNvPr id="490" name="Google Shape;490;p70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as with component packages, most production websites will use only a few utility modules.</a:t>
            </a:r>
            <a:endParaRPr/>
          </a:p>
        </p:txBody>
      </p:sp>
      <p:pic>
        <p:nvPicPr>
          <p:cNvPr descr="A large yellow hexagon filled with only 18 small colorful dots. There is space where other small dots have vanished" id="491" name="Google Shape;491;p7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492" name="Google Shape;492;p70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71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Utilities docs</a:t>
            </a:r>
            <a:endParaRPr/>
          </a:p>
        </p:txBody>
      </p:sp>
      <p:sp>
        <p:nvSpPr>
          <p:cNvPr id="498" name="Google Shape;498;p71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docs go into more detail about using utility modules.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designsystem.digital.gov</a:t>
            </a:r>
            <a:r>
              <a:rPr b="1" lang="en" sz="1100">
                <a:solidFill>
                  <a:schemeClr val="accent2"/>
                </a:solidFill>
              </a:rPr>
              <a:t>/utilities</a:t>
            </a:r>
            <a:endParaRPr b="1" sz="11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The utilities documentation page shows a comprehensive table of utility modules, the base class, and size. The table is not meant to be read." id="499" name="Google Shape;499;p7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809" l="0" r="34563" t="-5810"/>
          <a:stretch/>
        </p:blipFill>
        <p:spPr>
          <a:xfrm>
            <a:off x="3996000" y="201"/>
            <a:ext cx="5148001" cy="5143501"/>
          </a:xfrm>
          <a:prstGeom prst="rect">
            <a:avLst/>
          </a:prstGeom>
        </p:spPr>
      </p:pic>
      <p:sp>
        <p:nvSpPr>
          <p:cNvPr id="500" name="Google Shape;500;p71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1" name="Google Shape;501;p71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2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IBM Plex Mono"/>
                <a:ea typeface="IBM Plex Mono"/>
                <a:cs typeface="IBM Plex Mono"/>
                <a:sym typeface="IBM Plex Mono"/>
              </a:rPr>
              <a:t>$output-these-utilities</a:t>
            </a:r>
            <a:endParaRPr sz="1700">
              <a:solidFill>
                <a:schemeClr val="accen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507" name="Google Shape;507;p72"/>
          <p:cNvSpPr txBox="1"/>
          <p:nvPr>
            <p:ph idx="1" type="body"/>
          </p:nvPr>
        </p:nvSpPr>
        <p:spPr>
          <a:xfrm>
            <a:off x="295249" y="2551950"/>
            <a:ext cx="33450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new setting allows you to create a list of the utility modules your project needs.</a:t>
            </a:r>
            <a:endParaRPr/>
          </a:p>
        </p:txBody>
      </p:sp>
      <p:sp>
        <p:nvSpPr>
          <p:cNvPr id="508" name="Google Shape;508;p72"/>
          <p:cNvSpPr txBox="1"/>
          <p:nvPr>
            <p:ph idx="2" type="body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Mono Light"/>
                <a:ea typeface="IBM Plex Mono Light"/>
                <a:cs typeface="IBM Plex Mono Light"/>
                <a:sym typeface="IBM Plex Mono Light"/>
              </a:rPr>
              <a:t>$output-these-utilities {</a:t>
            </a:r>
            <a:endParaRPr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"align-items",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"background-color",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"border",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"color",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"flex",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"margin-vertical",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"padding",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"width"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Mono Light"/>
                <a:ea typeface="IBM Plex Mono Light"/>
                <a:cs typeface="IBM Plex Mono Light"/>
                <a:sym typeface="IBM Plex Mono Light"/>
              </a:rPr>
              <a:t>}</a:t>
            </a:r>
            <a:endParaRPr>
              <a:latin typeface="IBM Plex Mono Light"/>
              <a:ea typeface="IBM Plex Mono Light"/>
              <a:cs typeface="IBM Plex Mono Light"/>
              <a:sym typeface="IBM Plex Mono Light"/>
            </a:endParaRPr>
          </a:p>
        </p:txBody>
      </p:sp>
      <p:sp>
        <p:nvSpPr>
          <p:cNvPr id="509" name="Google Shape;509;p72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3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Settings</a:t>
            </a:r>
            <a:r>
              <a:rPr lang="en"/>
              <a:t> docs</a:t>
            </a:r>
            <a:endParaRPr/>
          </a:p>
        </p:txBody>
      </p:sp>
      <p:sp>
        <p:nvSpPr>
          <p:cNvPr id="515" name="Google Shape;515;p73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Adjust utility breakpoints and other utility output.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designsystem.digital.gov</a:t>
            </a:r>
            <a:r>
              <a:rPr b="1" lang="en" sz="1100">
                <a:solidFill>
                  <a:schemeClr val="accent2"/>
                </a:solidFill>
              </a:rPr>
              <a:t>/documentation/settings</a:t>
            </a:r>
            <a:endParaRPr b="1" sz="11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The settings documentation page shows a comprehensive table of utility settings, including $output-these-utilities, and and utility breakpoints. The table is not meant to be read." id="516" name="Google Shape;516;p7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6270" l="0" r="35492" t="-6270"/>
          <a:stretch/>
        </p:blipFill>
        <p:spPr>
          <a:xfrm>
            <a:off x="3996000" y="201"/>
            <a:ext cx="5148001" cy="5143499"/>
          </a:xfrm>
          <a:prstGeom prst="rect">
            <a:avLst/>
          </a:prstGeom>
        </p:spPr>
      </p:pic>
      <p:sp>
        <p:nvSpPr>
          <p:cNvPr id="517" name="Google Shape;517;p73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8" name="Google Shape;518;p73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4"/>
          <p:cNvSpPr txBox="1"/>
          <p:nvPr>
            <p:ph type="title"/>
          </p:nvPr>
        </p:nvSpPr>
        <p:spPr>
          <a:xfrm>
            <a:off x="295250" y="673625"/>
            <a:ext cx="38703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IBM Plex Mono"/>
                <a:ea typeface="IBM Plex Mono"/>
                <a:cs typeface="IBM Plex Mono"/>
                <a:sym typeface="IBM Plex Mono"/>
              </a:rPr>
              <a:t>$theme-utility-breakpoints </a:t>
            </a:r>
            <a:br>
              <a:rPr lang="en" sz="1700">
                <a:solidFill>
                  <a:schemeClr val="accent1"/>
                </a:solidFill>
                <a:latin typeface="IBM Plex Mono"/>
                <a:ea typeface="IBM Plex Mono"/>
                <a:cs typeface="IBM Plex Mono"/>
                <a:sym typeface="IBM Plex Mono"/>
              </a:rPr>
            </a:br>
            <a:r>
              <a:rPr lang="en" sz="1700"/>
              <a:t>and</a:t>
            </a:r>
            <a:r>
              <a:rPr lang="en" sz="1700">
                <a:solidFill>
                  <a:schemeClr val="accent1"/>
                </a:solidFill>
                <a:latin typeface="IBM Plex Mono"/>
                <a:ea typeface="IBM Plex Mono"/>
                <a:cs typeface="IBM Plex Mono"/>
                <a:sym typeface="IBM Plex Mono"/>
              </a:rPr>
              <a:t> $[module]-settings</a:t>
            </a:r>
            <a:endParaRPr sz="1700"/>
          </a:p>
        </p:txBody>
      </p:sp>
      <p:sp>
        <p:nvSpPr>
          <p:cNvPr id="524" name="Google Shape;524;p74"/>
          <p:cNvSpPr txBox="1"/>
          <p:nvPr>
            <p:ph idx="1" type="body"/>
          </p:nvPr>
        </p:nvSpPr>
        <p:spPr>
          <a:xfrm>
            <a:off x="295249" y="2551950"/>
            <a:ext cx="34536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breakpoints and state variants</a:t>
            </a:r>
            <a:endParaRPr/>
          </a:p>
        </p:txBody>
      </p:sp>
      <p:sp>
        <p:nvSpPr>
          <p:cNvPr id="525" name="Google Shape;525;p74"/>
          <p:cNvSpPr txBox="1"/>
          <p:nvPr>
            <p:ph idx="2" type="body"/>
          </p:nvPr>
        </p:nvSpPr>
        <p:spPr>
          <a:xfrm>
            <a:off x="4509900" y="391750"/>
            <a:ext cx="4473000" cy="43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Mono Light"/>
                <a:ea typeface="IBM Plex Mono Light"/>
                <a:cs typeface="IBM Plex Mono Light"/>
                <a:sym typeface="IBM Plex Mono Light"/>
              </a:rPr>
              <a:t>$theme-utility-breakpoints: (</a:t>
            </a:r>
            <a:endParaRPr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"mobile-lg": true,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"tablet": true,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"tablet-lg": true,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"desktop": true,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Mono Light"/>
                <a:ea typeface="IBM Plex Mono Light"/>
                <a:cs typeface="IBM Plex Mono Light"/>
                <a:sym typeface="IBM Plex Mono Light"/>
              </a:rPr>
              <a:t>),</a:t>
            </a:r>
            <a:endParaRPr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Mono Light"/>
                <a:ea typeface="IBM Plex Mono Light"/>
                <a:cs typeface="IBM Plex Mono Light"/>
                <a:sym typeface="IBM Plex Mono Light"/>
              </a:rPr>
              <a:t>$width-settings: (</a:t>
            </a:r>
            <a:endParaRPr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output: true,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  responsive: true,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Mono Light"/>
                <a:ea typeface="IBM Plex Mono Light"/>
                <a:cs typeface="IBM Plex Mono Light"/>
                <a:sym typeface="IBM Plex Mono Light"/>
              </a:rPr>
              <a:t>)</a:t>
            </a:r>
            <a:endParaRPr>
              <a:latin typeface="IBM Plex Mono Light"/>
              <a:ea typeface="IBM Plex Mono Light"/>
              <a:cs typeface="IBM Plex Mono Light"/>
              <a:sym typeface="IBM Plex Mono Light"/>
            </a:endParaRPr>
          </a:p>
        </p:txBody>
      </p:sp>
      <p:sp>
        <p:nvSpPr>
          <p:cNvPr id="526" name="Google Shape;526;p74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5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</a:t>
            </a:r>
            <a:br>
              <a:rPr lang="en"/>
            </a:br>
            <a:r>
              <a:rPr lang="en"/>
              <a:t>packages</a:t>
            </a:r>
            <a:r>
              <a:rPr lang="en"/>
              <a:t> docs</a:t>
            </a:r>
            <a:endParaRPr/>
          </a:p>
        </p:txBody>
      </p:sp>
      <p:sp>
        <p:nvSpPr>
          <p:cNvPr id="532" name="Google Shape;532;p75"/>
          <p:cNvSpPr txBox="1"/>
          <p:nvPr>
            <p:ph idx="1" type="body"/>
          </p:nvPr>
        </p:nvSpPr>
        <p:spPr>
          <a:xfrm>
            <a:off x="295251" y="2551950"/>
            <a:ext cx="37887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all available </a:t>
            </a:r>
            <a:r>
              <a:rPr lang="en"/>
              <a:t>packages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designsystem.digital.gov</a:t>
            </a:r>
            <a:r>
              <a:rPr b="1" lang="en" sz="1100">
                <a:solidFill>
                  <a:schemeClr val="accent2"/>
                </a:solidFill>
              </a:rPr>
              <a:t>/components/packages</a:t>
            </a:r>
            <a:endParaRPr b="1" sz="1100">
              <a:solidFill>
                <a:schemeClr val="accent2"/>
              </a:solidFill>
            </a:endParaRPr>
          </a:p>
        </p:txBody>
      </p:sp>
      <p:pic>
        <p:nvPicPr>
          <p:cNvPr descr="The component packages documentation page shows a comprehensive table of component packages, and their sizes. The table is not meant to be read." id="533" name="Google Shape;533;p7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6869" l="0" r="34318" t="-6870"/>
          <a:stretch/>
        </p:blipFill>
        <p:spPr>
          <a:xfrm>
            <a:off x="3996000" y="201"/>
            <a:ext cx="5148001" cy="5143501"/>
          </a:xfrm>
          <a:prstGeom prst="rect">
            <a:avLst/>
          </a:prstGeom>
        </p:spPr>
      </p:pic>
      <p:sp>
        <p:nvSpPr>
          <p:cNvPr id="534" name="Google Shape;534;p75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5" name="Google Shape;535;p75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76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docs</a:t>
            </a:r>
            <a:endParaRPr/>
          </a:p>
        </p:txBody>
      </p:sp>
      <p:sp>
        <p:nvSpPr>
          <p:cNvPr id="541" name="Google Shape;541;p76"/>
          <p:cNvSpPr txBox="1"/>
          <p:nvPr>
            <p:ph idx="1" type="body"/>
          </p:nvPr>
        </p:nvSpPr>
        <p:spPr>
          <a:xfrm>
            <a:off x="295251" y="2551950"/>
            <a:ext cx="37887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package information on any </a:t>
            </a:r>
            <a:r>
              <a:rPr lang="en"/>
              <a:t>component</a:t>
            </a:r>
            <a:r>
              <a:rPr lang="en"/>
              <a:t> page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designsystem.digital.gov</a:t>
            </a:r>
            <a:r>
              <a:rPr b="1" lang="en" sz="1100">
                <a:solidFill>
                  <a:schemeClr val="accent2"/>
                </a:solidFill>
              </a:rPr>
              <a:t>/components/banner</a:t>
            </a:r>
            <a:endParaRPr b="1" sz="1100">
              <a:solidFill>
                <a:schemeClr val="accent2"/>
              </a:solidFill>
            </a:endParaRPr>
          </a:p>
        </p:txBody>
      </p:sp>
      <p:pic>
        <p:nvPicPr>
          <p:cNvPr descr="The bottom of the banner component documentation page shows a PACKAGES section, with a PACKAGE USAGE section, and a DEPENDENCIES section. The page is otherwise not meant to be read." id="542" name="Google Shape;542;p7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7749" l="0" r="35052" t="7750"/>
          <a:stretch/>
        </p:blipFill>
        <p:spPr>
          <a:xfrm>
            <a:off x="3996000" y="201"/>
            <a:ext cx="5148001" cy="5143499"/>
          </a:xfrm>
          <a:prstGeom prst="rect">
            <a:avLst/>
          </a:prstGeom>
        </p:spPr>
      </p:pic>
      <p:sp>
        <p:nvSpPr>
          <p:cNvPr id="543" name="Google Shape;543;p76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4" name="Google Shape;544;p76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77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IBM Plex Mono"/>
                <a:ea typeface="IBM Plex Mono"/>
                <a:cs typeface="IBM Plex Mono"/>
                <a:sym typeface="IBM Plex Mono"/>
              </a:rPr>
              <a:t>@forward</a:t>
            </a:r>
            <a:endParaRPr sz="1700">
              <a:solidFill>
                <a:schemeClr val="accen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550" name="Google Shape;550;p77"/>
          <p:cNvSpPr txBox="1"/>
          <p:nvPr>
            <p:ph idx="1" type="body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Include only your project’s packages  </a:t>
            </a:r>
            <a:endParaRPr/>
          </a:p>
        </p:txBody>
      </p:sp>
      <p:sp>
        <p:nvSpPr>
          <p:cNvPr id="551" name="Google Shape;551;p77"/>
          <p:cNvSpPr txBox="1"/>
          <p:nvPr>
            <p:ph idx="2" type="body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trike="sngStrike">
                <a:latin typeface="IBM Plex Mono Light"/>
                <a:ea typeface="IBM Plex Mono Light"/>
                <a:cs typeface="IBM Plex Mono Light"/>
                <a:sym typeface="IBM Plex Mono Light"/>
              </a:rPr>
              <a:t>@forward "uswds"</a:t>
            </a:r>
            <a:endParaRPr strike="sngStrike"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@forward "usa-banner"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@forward "usa-footer"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BM Plex Mono"/>
                <a:ea typeface="IBM Plex Mono"/>
                <a:cs typeface="IBM Plex Mono"/>
                <a:sym typeface="IBM Plex Mono"/>
              </a:rPr>
              <a:t>@forward "uswds-utilities"</a:t>
            </a:r>
            <a:endParaRPr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552" name="Google Shape;552;p77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work!</a:t>
            </a:r>
            <a:endParaRPr/>
          </a:p>
        </p:txBody>
      </p:sp>
      <p:sp>
        <p:nvSpPr>
          <p:cNvPr id="137" name="Google Shape;13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8"/>
          <p:cNvSpPr txBox="1"/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profile</a:t>
            </a:r>
            <a:endParaRPr/>
          </a:p>
        </p:txBody>
      </p:sp>
      <p:sp>
        <p:nvSpPr>
          <p:cNvPr id="558" name="Google Shape;558;p78"/>
          <p:cNvSpPr txBox="1"/>
          <p:nvPr>
            <p:ph idx="1" type="body"/>
          </p:nvPr>
        </p:nvSpPr>
        <p:spPr>
          <a:xfrm>
            <a:off x="295250" y="2551950"/>
            <a:ext cx="34446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Sass entry point and settings form a snapshot of what makes your project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project.</a:t>
            </a:r>
            <a:endParaRPr/>
          </a:p>
        </p:txBody>
      </p:sp>
      <p:pic>
        <p:nvPicPr>
          <p:cNvPr descr="7 colorful hexagonal packages inside a larger hexagon package, connected by white lines. " id="559" name="Google Shape;559;p7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" l="0" r="0" t="39"/>
          <a:stretch/>
        </p:blipFill>
        <p:spPr>
          <a:xfrm>
            <a:off x="3996000" y="201"/>
            <a:ext cx="5147999" cy="5143500"/>
          </a:xfrm>
          <a:prstGeom prst="rect">
            <a:avLst/>
          </a:prstGeom>
        </p:spPr>
      </p:pic>
      <p:sp>
        <p:nvSpPr>
          <p:cNvPr id="560" name="Google Shape;560;p78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9"/>
          <p:cNvSpPr txBox="1"/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James Mejia</a:t>
            </a:r>
            <a:endParaRPr/>
          </a:p>
        </p:txBody>
      </p:sp>
      <p:sp>
        <p:nvSpPr>
          <p:cNvPr id="566" name="Google Shape;566;p79"/>
          <p:cNvSpPr txBox="1"/>
          <p:nvPr>
            <p:ph idx="1" type="subTitle"/>
          </p:nvPr>
        </p:nvSpPr>
        <p:spPr>
          <a:xfrm>
            <a:off x="4138350" y="1362200"/>
            <a:ext cx="4738200" cy="10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Developer</a:t>
            </a:r>
            <a:endParaRPr b="1"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USWDS Core Team Contractor</a:t>
            </a:r>
            <a:endParaRPr sz="2400"/>
          </a:p>
        </p:txBody>
      </p:sp>
      <p:sp>
        <p:nvSpPr>
          <p:cNvPr id="567" name="Google Shape;567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80"/>
          <p:cNvSpPr txBox="1"/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0">
                <a:latin typeface="Public Sans Thin"/>
                <a:ea typeface="Public Sans Thin"/>
                <a:cs typeface="Public Sans Thin"/>
                <a:sym typeface="Public Sans Thin"/>
              </a:rPr>
              <a:t>Demo</a:t>
            </a:r>
            <a:endParaRPr i="0" sz="12000">
              <a:latin typeface="Public Sans Thin"/>
              <a:ea typeface="Public Sans Thin"/>
              <a:cs typeface="Public Sans Thin"/>
              <a:sym typeface="Public Sans Thin"/>
            </a:endParaRPr>
          </a:p>
        </p:txBody>
      </p:sp>
      <p:sp>
        <p:nvSpPr>
          <p:cNvPr id="573" name="Google Shape;573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81"/>
          <p:cNvSpPr txBox="1"/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579" name="Google Shape;579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82"/>
          <p:cNvSpPr txBox="1"/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month</a:t>
            </a:r>
            <a:endParaRPr/>
          </a:p>
        </p:txBody>
      </p:sp>
      <p:sp>
        <p:nvSpPr>
          <p:cNvPr id="585" name="Google Shape;585;p82"/>
          <p:cNvSpPr txBox="1"/>
          <p:nvPr>
            <p:ph idx="1" type="subTitle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June:</a:t>
            </a:r>
            <a:br>
              <a:rPr lang="en"/>
            </a:br>
            <a:r>
              <a:rPr lang="en"/>
              <a:t>Improving our contribution model</a:t>
            </a:r>
            <a:endParaRPr/>
          </a:p>
        </p:txBody>
      </p:sp>
      <p:sp>
        <p:nvSpPr>
          <p:cNvPr id="586" name="Google Shape;586;p82"/>
          <p:cNvSpPr txBox="1"/>
          <p:nvPr>
            <p:ph idx="2" type="body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#uswds-public</a:t>
            </a:r>
            <a:endParaRPr/>
          </a:p>
          <a:p>
            <a:pPr indent="-406400" lvl="0" marL="457200" rtl="0" algn="l">
              <a:spcBef>
                <a:spcPts val="130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github.com/uswds</a:t>
            </a:r>
            <a:endParaRPr/>
          </a:p>
          <a:p>
            <a:pPr indent="-406400" lvl="0" marL="457200" rtl="0" algn="l">
              <a:spcBef>
                <a:spcPts val="1300"/>
              </a:spcBef>
              <a:spcAft>
                <a:spcPts val="1300"/>
              </a:spcAft>
              <a:buSzPts val="2800"/>
              <a:buChar char="●"/>
            </a:pPr>
            <a:r>
              <a:rPr lang="en"/>
              <a:t>designsystem.digital.gov</a:t>
            </a:r>
            <a:endParaRPr/>
          </a:p>
        </p:txBody>
      </p:sp>
      <p:sp>
        <p:nvSpPr>
          <p:cNvPr id="587" name="Google Shape;587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</p:txBody>
      </p:sp>
      <p:sp>
        <p:nvSpPr>
          <p:cNvPr id="143" name="Google Shape;14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USWDS 3.0 is here</a:t>
            </a:r>
            <a:endParaRPr/>
          </a:p>
        </p:txBody>
      </p:sp>
      <p:pic>
        <p:nvPicPr>
          <p:cNvPr descr="A colorful collection of boxes and lines forms the shape of &quot;3.0&quot;" id="149" name="Google Shape;149;p26"/>
          <p:cNvPicPr preferRelativeResize="0"/>
          <p:nvPr/>
        </p:nvPicPr>
        <p:blipFill rotWithShape="1">
          <a:blip r:embed="rId3">
            <a:alphaModFix/>
          </a:blip>
          <a:srcRect b="3963" l="561" r="935" t="99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3.0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accent1"/>
                </a:solidFill>
              </a:rPr>
              <a:t>Actually, now it’s 3.0.1</a:t>
            </a:r>
            <a:endParaRPr b="0">
              <a:solidFill>
                <a:schemeClr val="accent1"/>
              </a:solidFill>
            </a:endParaRPr>
          </a:p>
        </p:txBody>
      </p:sp>
      <p:sp>
        <p:nvSpPr>
          <p:cNvPr id="156" name="Google Shape;15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